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9" r:id="rId2"/>
    <p:sldId id="260" r:id="rId3"/>
    <p:sldId id="265" r:id="rId4"/>
    <p:sldId id="261" r:id="rId5"/>
    <p:sldId id="264" r:id="rId6"/>
    <p:sldId id="262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26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89E09A-892E-45A1-885C-DB8B1BB296A5}" type="datetimeFigureOut">
              <a:rPr lang="en-US" smtClean="0"/>
              <a:t>3/20/2013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D9CF29-0257-4745-9D9B-ADEAAE0E1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506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CC0E9EE-1E67-43EF-93FE-0D18FC5D481C}" type="slidenum">
              <a:rPr lang="zh-CN" altLang="en-US"/>
              <a:pPr/>
              <a:t>1</a:t>
            </a:fld>
            <a:endParaRPr lang="en-US" altLang="zh-CN"/>
          </a:p>
        </p:txBody>
      </p:sp>
      <p:sp>
        <p:nvSpPr>
          <p:cNvPr id="251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1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/>
              <a:t>The Center for Limnology has two facilities</a:t>
            </a:r>
          </a:p>
          <a:p>
            <a:pPr>
              <a:buFontTx/>
              <a:buChar char="-"/>
            </a:pPr>
            <a:r>
              <a:rPr lang="en-US"/>
              <a:t>The Laboratory of Limnology recently renamed Hasler laboratory after Art Hasler, who was credited with discovering how salmon find their way back to spawning grounds through their sense of smell.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168F5F-5F21-4C4F-8477-9A96C5337135}" type="slidenum">
              <a:rPr lang="zh-CN" altLang="en-US"/>
              <a:pPr/>
              <a:t>2</a:t>
            </a:fld>
            <a:endParaRPr lang="en-US" altLang="zh-CN"/>
          </a:p>
        </p:txBody>
      </p:sp>
      <p:sp>
        <p:nvSpPr>
          <p:cNvPr id="19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Tx/>
              <a:buAutoNum type="arabicPeriod"/>
            </a:pPr>
            <a:r>
              <a:rPr lang="en-US"/>
              <a:t>Wisconsin is a state rich in aquatic resources.</a:t>
            </a:r>
          </a:p>
          <a:p>
            <a:pPr marL="228600" indent="-228600">
              <a:buFontTx/>
              <a:buAutoNum type="arabicPeriod"/>
            </a:pPr>
            <a:r>
              <a:rPr lang="en-US"/>
              <a:t>Wisconsin has approximately 14 thousand lakes and 65,000 Km of streams.</a:t>
            </a:r>
          </a:p>
          <a:p>
            <a:pPr marL="228600" indent="-228600">
              <a:buFontTx/>
              <a:buAutoNum type="arabicPeriod"/>
            </a:pPr>
            <a:r>
              <a:rPr lang="en-US"/>
              <a:t>The NHLD of northern Wisconsin, shown in this inset has approximately 7,500 lakes.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0DD68-E5CE-4195-86E1-C2A3FBF023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174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19B3-8FE5-435C-AA58-8DFC498F244B}" type="datetimeFigureOut">
              <a:rPr lang="en-US" smtClean="0"/>
              <a:t>3/20/2013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28463-2845-4501-8F63-7DE38370B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611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19B3-8FE5-435C-AA58-8DFC498F244B}" type="datetimeFigureOut">
              <a:rPr lang="en-US" smtClean="0"/>
              <a:t>3/20/2013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28463-2845-4501-8F63-7DE38370B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38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19B3-8FE5-435C-AA58-8DFC498F244B}" type="datetimeFigureOut">
              <a:rPr lang="en-US" smtClean="0"/>
              <a:t>3/20/2013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28463-2845-4501-8F63-7DE38370B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808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19B3-8FE5-435C-AA58-8DFC498F244B}" type="datetimeFigureOut">
              <a:rPr lang="en-US" smtClean="0"/>
              <a:t>3/20/2013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28463-2845-4501-8F63-7DE38370B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407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19B3-8FE5-435C-AA58-8DFC498F244B}" type="datetimeFigureOut">
              <a:rPr lang="en-US" smtClean="0"/>
              <a:t>3/20/2013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28463-2845-4501-8F63-7DE38370B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476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19B3-8FE5-435C-AA58-8DFC498F244B}" type="datetimeFigureOut">
              <a:rPr lang="en-US" smtClean="0"/>
              <a:t>3/20/2013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28463-2845-4501-8F63-7DE38370B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378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19B3-8FE5-435C-AA58-8DFC498F244B}" type="datetimeFigureOut">
              <a:rPr lang="en-US" smtClean="0"/>
              <a:t>3/20/2013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28463-2845-4501-8F63-7DE38370B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7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19B3-8FE5-435C-AA58-8DFC498F244B}" type="datetimeFigureOut">
              <a:rPr lang="en-US" smtClean="0"/>
              <a:t>3/20/2013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28463-2845-4501-8F63-7DE38370B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177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19B3-8FE5-435C-AA58-8DFC498F244B}" type="datetimeFigureOut">
              <a:rPr lang="en-US" smtClean="0"/>
              <a:t>3/20/2013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28463-2845-4501-8F63-7DE38370B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45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19B3-8FE5-435C-AA58-8DFC498F244B}" type="datetimeFigureOut">
              <a:rPr lang="en-US" smtClean="0"/>
              <a:t>3/20/2013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28463-2845-4501-8F63-7DE38370B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85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19B3-8FE5-435C-AA58-8DFC498F244B}" type="datetimeFigureOut">
              <a:rPr lang="en-US" smtClean="0"/>
              <a:t>3/20/2013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28463-2845-4501-8F63-7DE38370B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79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619B3-8FE5-435C-AA58-8DFC498F244B}" type="datetimeFigureOut">
              <a:rPr lang="en-US" smtClean="0"/>
              <a:t>3/20/2013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D28463-2845-4501-8F63-7DE38370B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044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wmf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gif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gif"/><Relationship Id="rId9" Type="http://schemas.openxmlformats.org/officeDocument/2006/relationships/image" Target="../media/image2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692" name="Picture 12" descr="TSHIR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172200"/>
            <a:ext cx="571500" cy="685800"/>
          </a:xfrm>
          <a:prstGeom prst="rect">
            <a:avLst/>
          </a:prstGeom>
          <a:noFill/>
        </p:spPr>
      </p:pic>
      <p:pic>
        <p:nvPicPr>
          <p:cNvPr id="199685" name="Picture 5" descr="limlab_from_lake_we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29100" y="3760788"/>
            <a:ext cx="4914900" cy="3097212"/>
          </a:xfrm>
          <a:prstGeom prst="rect">
            <a:avLst/>
          </a:prstGeom>
          <a:noFill/>
        </p:spPr>
      </p:pic>
      <p:pic>
        <p:nvPicPr>
          <p:cNvPr id="199686" name="Picture 6" descr="Four color logo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1295400" cy="126206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pic>
        <p:nvPicPr>
          <p:cNvPr id="199687" name="Picture 7" descr="CFLLOGOnam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00200" y="271463"/>
            <a:ext cx="6781800" cy="1252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9689" name="Picture 9" descr="docksml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1828800"/>
            <a:ext cx="3581400" cy="2387600"/>
          </a:xfrm>
          <a:prstGeom prst="rect">
            <a:avLst/>
          </a:prstGeom>
          <a:noFill/>
        </p:spPr>
      </p:pic>
      <p:pic>
        <p:nvPicPr>
          <p:cNvPr id="199688" name="Picture 8" descr="fullview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19100" y="3886200"/>
            <a:ext cx="3314700" cy="2209800"/>
          </a:xfrm>
          <a:prstGeom prst="rect">
            <a:avLst/>
          </a:prstGeom>
          <a:noFill/>
        </p:spPr>
      </p:pic>
      <p:sp>
        <p:nvSpPr>
          <p:cNvPr id="199690" name="Text Box 10"/>
          <p:cNvSpPr txBox="1">
            <a:spLocks noChangeArrowheads="1"/>
          </p:cNvSpPr>
          <p:nvPr/>
        </p:nvSpPr>
        <p:spPr bwMode="auto">
          <a:xfrm>
            <a:off x="4419600" y="3279775"/>
            <a:ext cx="45259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Hasler Laboratory for Limnology</a:t>
            </a:r>
          </a:p>
        </p:txBody>
      </p:sp>
      <p:sp>
        <p:nvSpPr>
          <p:cNvPr id="199691" name="Text Box 11"/>
          <p:cNvSpPr txBox="1">
            <a:spLocks noChangeArrowheads="1"/>
          </p:cNvSpPr>
          <p:nvPr/>
        </p:nvSpPr>
        <p:spPr bwMode="auto">
          <a:xfrm>
            <a:off x="723900" y="6037263"/>
            <a:ext cx="2674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Trout Lake Station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29100" y="1828800"/>
            <a:ext cx="4914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“Limnology: The study of inland waters… lakes, rivers, wetlands”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74947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4853510"/>
            <a:ext cx="4952999" cy="2004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7650" name="Picture 18" descr="islands_uplan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0" y="3422650"/>
            <a:ext cx="3352800" cy="274955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</p:pic>
      <p:pic>
        <p:nvPicPr>
          <p:cNvPr id="19763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" y="76200"/>
            <a:ext cx="6096000" cy="487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7636" name="AutoShape 4"/>
          <p:cNvSpPr>
            <a:spLocks noChangeArrowheads="1"/>
          </p:cNvSpPr>
          <p:nvPr/>
        </p:nvSpPr>
        <p:spPr bwMode="auto">
          <a:xfrm>
            <a:off x="7620000" y="3949700"/>
            <a:ext cx="292100" cy="241300"/>
          </a:xfrm>
          <a:prstGeom prst="star5">
            <a:avLst/>
          </a:prstGeom>
          <a:solidFill>
            <a:srgbClr val="0000FF"/>
          </a:solidFill>
          <a:ln w="19050" cap="sq">
            <a:solidFill>
              <a:srgbClr val="0000FF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7637" name="Freeform 5"/>
          <p:cNvSpPr>
            <a:spLocks/>
          </p:cNvSpPr>
          <p:nvPr/>
        </p:nvSpPr>
        <p:spPr bwMode="auto">
          <a:xfrm>
            <a:off x="6172200" y="76200"/>
            <a:ext cx="1600200" cy="4876800"/>
          </a:xfrm>
          <a:custGeom>
            <a:avLst/>
            <a:gdLst/>
            <a:ahLst/>
            <a:cxnLst>
              <a:cxn ang="0">
                <a:pos x="0" y="3072"/>
              </a:cxn>
              <a:cxn ang="0">
                <a:pos x="0" y="0"/>
              </a:cxn>
              <a:cxn ang="0">
                <a:pos x="1056" y="2496"/>
              </a:cxn>
              <a:cxn ang="0">
                <a:pos x="1056" y="2640"/>
              </a:cxn>
              <a:cxn ang="0">
                <a:pos x="0" y="3072"/>
              </a:cxn>
            </a:cxnLst>
            <a:rect l="0" t="0" r="r" b="b"/>
            <a:pathLst>
              <a:path w="1056" h="3072">
                <a:moveTo>
                  <a:pt x="0" y="3072"/>
                </a:moveTo>
                <a:lnTo>
                  <a:pt x="0" y="0"/>
                </a:lnTo>
                <a:lnTo>
                  <a:pt x="1056" y="2496"/>
                </a:lnTo>
                <a:lnTo>
                  <a:pt x="1056" y="2640"/>
                </a:lnTo>
                <a:lnTo>
                  <a:pt x="0" y="3072"/>
                </a:lnTo>
                <a:close/>
              </a:path>
            </a:pathLst>
          </a:custGeom>
          <a:gradFill rotWithShape="1">
            <a:gsLst>
              <a:gs pos="0">
                <a:srgbClr val="66FFFF">
                  <a:alpha val="34000"/>
                </a:srgbClr>
              </a:gs>
              <a:gs pos="100000">
                <a:srgbClr val="66FFFF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7638" name="Rectangle 6"/>
          <p:cNvSpPr>
            <a:spLocks noChangeArrowheads="1"/>
          </p:cNvSpPr>
          <p:nvPr/>
        </p:nvSpPr>
        <p:spPr bwMode="auto">
          <a:xfrm>
            <a:off x="87313" y="96838"/>
            <a:ext cx="6084887" cy="485616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97639" name="Picture 7" descr="j009024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200" y="3892550"/>
            <a:ext cx="1295400" cy="1060450"/>
          </a:xfrm>
          <a:prstGeom prst="rect">
            <a:avLst/>
          </a:prstGeom>
          <a:noFill/>
        </p:spPr>
      </p:pic>
      <p:sp>
        <p:nvSpPr>
          <p:cNvPr id="197642" name="Text Box 10"/>
          <p:cNvSpPr txBox="1">
            <a:spLocks noChangeArrowheads="1"/>
          </p:cNvSpPr>
          <p:nvPr/>
        </p:nvSpPr>
        <p:spPr bwMode="auto">
          <a:xfrm>
            <a:off x="142875" y="157163"/>
            <a:ext cx="3514725" cy="376237"/>
          </a:xfrm>
          <a:prstGeom prst="rect">
            <a:avLst/>
          </a:prstGeom>
          <a:solidFill>
            <a:srgbClr val="FFFF00">
              <a:alpha val="6499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Northern Highlands Lake District</a:t>
            </a:r>
          </a:p>
        </p:txBody>
      </p:sp>
      <p:sp>
        <p:nvSpPr>
          <p:cNvPr id="197643" name="Text Box 11"/>
          <p:cNvSpPr txBox="1">
            <a:spLocks noChangeArrowheads="1"/>
          </p:cNvSpPr>
          <p:nvPr/>
        </p:nvSpPr>
        <p:spPr bwMode="auto">
          <a:xfrm>
            <a:off x="3032125" y="1676400"/>
            <a:ext cx="2073275" cy="376238"/>
          </a:xfrm>
          <a:prstGeom prst="rect">
            <a:avLst/>
          </a:prstGeom>
          <a:solidFill>
            <a:srgbClr val="FFFF00">
              <a:alpha val="6499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>
                <a:latin typeface="Times New Roman" pitchFamily="18" charset="0"/>
                <a:cs typeface="Times New Roman" pitchFamily="18" charset="0"/>
              </a:rPr>
              <a:t>Trout Lake Station</a:t>
            </a:r>
          </a:p>
        </p:txBody>
      </p:sp>
      <p:sp>
        <p:nvSpPr>
          <p:cNvPr id="197644" name="Line 12"/>
          <p:cNvSpPr>
            <a:spLocks noChangeShapeType="1"/>
          </p:cNvSpPr>
          <p:nvPr/>
        </p:nvSpPr>
        <p:spPr bwMode="auto">
          <a:xfrm flipH="1">
            <a:off x="2574925" y="2057400"/>
            <a:ext cx="4572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7645" name="AutoShape 13"/>
          <p:cNvSpPr>
            <a:spLocks noChangeArrowheads="1"/>
          </p:cNvSpPr>
          <p:nvPr/>
        </p:nvSpPr>
        <p:spPr bwMode="auto">
          <a:xfrm>
            <a:off x="7708900" y="5715000"/>
            <a:ext cx="292100" cy="241300"/>
          </a:xfrm>
          <a:prstGeom prst="star5">
            <a:avLst/>
          </a:prstGeom>
          <a:solidFill>
            <a:srgbClr val="FF3300"/>
          </a:solidFill>
          <a:ln w="19050" cap="sq">
            <a:solidFill>
              <a:srgbClr val="FF3300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7647" name="Line 15"/>
          <p:cNvSpPr>
            <a:spLocks noChangeShapeType="1"/>
          </p:cNvSpPr>
          <p:nvPr/>
        </p:nvSpPr>
        <p:spPr bwMode="auto">
          <a:xfrm flipV="1">
            <a:off x="6705600" y="5862638"/>
            <a:ext cx="990600" cy="47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197648" name="Picture 16" descr="Four color logo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715000" y="5334000"/>
            <a:ext cx="1066800" cy="1039813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</p:spPr>
      </p:pic>
      <p:sp>
        <p:nvSpPr>
          <p:cNvPr id="15" name="Oval 14"/>
          <p:cNvSpPr/>
          <p:nvPr/>
        </p:nvSpPr>
        <p:spPr>
          <a:xfrm>
            <a:off x="2514600" y="5257800"/>
            <a:ext cx="457200" cy="457200"/>
          </a:xfrm>
          <a:prstGeom prst="ellipse">
            <a:avLst/>
          </a:prstGeom>
          <a:solidFill>
            <a:srgbClr val="FF0000">
              <a:alpha val="2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9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0329"/>
            <a:ext cx="8382000" cy="5657671"/>
          </a:xfrm>
          <a:prstGeom prst="rect">
            <a:avLst/>
          </a:prstGeom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0" y="0"/>
            <a:ext cx="1690421" cy="1524000"/>
          </a:xfrm>
          <a:prstGeom prst="rect">
            <a:avLst/>
          </a:prstGeom>
          <a:solidFill>
            <a:srgbClr val="2D7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90420" y="0"/>
            <a:ext cx="7453579" cy="1524000"/>
          </a:xfrm>
          <a:prstGeom prst="rect">
            <a:avLst/>
          </a:prstGeom>
          <a:solidFill>
            <a:srgbClr val="1736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bg1"/>
              </a:solidFill>
              <a:latin typeface="Eras Light ITC" pitchFamily="34" charset="0"/>
              <a:ea typeface="Dotum" pitchFamily="34" charset="-127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3400" y="1447800"/>
            <a:ext cx="8610600" cy="228600"/>
          </a:xfrm>
          <a:prstGeom prst="rect">
            <a:avLst/>
          </a:prstGeom>
          <a:solidFill>
            <a:srgbClr val="009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9" b="2940"/>
          <a:stretch/>
        </p:blipFill>
        <p:spPr>
          <a:xfrm>
            <a:off x="99517" y="23323"/>
            <a:ext cx="1491386" cy="142447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270275" y="986135"/>
            <a:ext cx="5873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Eras Light ITC" pitchFamily="34" charset="0"/>
                <a:ea typeface="Dotum" pitchFamily="34" charset="-127"/>
              </a:rPr>
              <a:t>Global Lake Ecological Observatory Network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28800" y="0"/>
            <a:ext cx="31470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Eras Light ITC" pitchFamily="34" charset="0"/>
              </a:rPr>
              <a:t>GLEON</a:t>
            </a:r>
            <a:endParaRPr lang="en-US" sz="7200" dirty="0">
              <a:solidFill>
                <a:schemeClr val="bg1"/>
              </a:solidFill>
              <a:latin typeface="Eras Light ITC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77200" y="1841242"/>
            <a:ext cx="1018484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500" i="1" baseline="30000" dirty="0">
                <a:solidFill>
                  <a:srgbClr val="AAB3F4"/>
                </a:solidFill>
              </a:rPr>
              <a:t>Argentina</a:t>
            </a:r>
          </a:p>
          <a:p>
            <a:pPr algn="r"/>
            <a:r>
              <a:rPr lang="en-US" sz="1500" i="1" baseline="30000" dirty="0">
                <a:solidFill>
                  <a:srgbClr val="AAB3F4"/>
                </a:solidFill>
              </a:rPr>
              <a:t>Australia</a:t>
            </a:r>
          </a:p>
          <a:p>
            <a:pPr algn="r"/>
            <a:r>
              <a:rPr lang="en-US" sz="1500" i="1" baseline="30000" dirty="0">
                <a:solidFill>
                  <a:srgbClr val="AAB3F4"/>
                </a:solidFill>
              </a:rPr>
              <a:t>Austria</a:t>
            </a:r>
          </a:p>
          <a:p>
            <a:pPr algn="r"/>
            <a:r>
              <a:rPr lang="en-US" sz="1500" i="1" baseline="30000" dirty="0">
                <a:solidFill>
                  <a:srgbClr val="AAB3F4"/>
                </a:solidFill>
              </a:rPr>
              <a:t>Brazil</a:t>
            </a:r>
          </a:p>
          <a:p>
            <a:pPr algn="r"/>
            <a:r>
              <a:rPr lang="en-US" sz="1500" i="1" baseline="30000" dirty="0">
                <a:solidFill>
                  <a:srgbClr val="AAB3F4"/>
                </a:solidFill>
              </a:rPr>
              <a:t>Canada</a:t>
            </a:r>
          </a:p>
          <a:p>
            <a:pPr algn="r"/>
            <a:r>
              <a:rPr lang="en-US" sz="1500" i="1" baseline="30000" dirty="0">
                <a:solidFill>
                  <a:srgbClr val="AAB3F4"/>
                </a:solidFill>
              </a:rPr>
              <a:t>Chile</a:t>
            </a:r>
          </a:p>
          <a:p>
            <a:pPr algn="r"/>
            <a:r>
              <a:rPr lang="en-US" sz="1500" i="1" baseline="30000" dirty="0">
                <a:solidFill>
                  <a:srgbClr val="AAB3F4"/>
                </a:solidFill>
              </a:rPr>
              <a:t>China</a:t>
            </a:r>
          </a:p>
          <a:p>
            <a:pPr algn="r"/>
            <a:r>
              <a:rPr lang="en-US" sz="1500" i="1" baseline="30000" dirty="0">
                <a:solidFill>
                  <a:srgbClr val="AAB3F4"/>
                </a:solidFill>
              </a:rPr>
              <a:t>Colombia</a:t>
            </a:r>
          </a:p>
          <a:p>
            <a:pPr algn="r"/>
            <a:r>
              <a:rPr lang="en-US" sz="1500" i="1" baseline="30000" dirty="0">
                <a:solidFill>
                  <a:srgbClr val="AAB3F4"/>
                </a:solidFill>
              </a:rPr>
              <a:t>Denmark</a:t>
            </a:r>
          </a:p>
          <a:p>
            <a:pPr algn="r"/>
            <a:r>
              <a:rPr lang="en-US" sz="1500" i="1" baseline="30000" dirty="0">
                <a:solidFill>
                  <a:srgbClr val="AAB3F4"/>
                </a:solidFill>
              </a:rPr>
              <a:t>Estonia</a:t>
            </a:r>
          </a:p>
          <a:p>
            <a:pPr algn="r"/>
            <a:r>
              <a:rPr lang="en-US" sz="1500" i="1" baseline="30000" dirty="0">
                <a:solidFill>
                  <a:srgbClr val="AAB3F4"/>
                </a:solidFill>
              </a:rPr>
              <a:t>Finland</a:t>
            </a:r>
          </a:p>
          <a:p>
            <a:pPr algn="r"/>
            <a:r>
              <a:rPr lang="en-US" sz="1500" i="1" baseline="30000" dirty="0">
                <a:solidFill>
                  <a:srgbClr val="AAB3F4"/>
                </a:solidFill>
              </a:rPr>
              <a:t>Germany</a:t>
            </a:r>
          </a:p>
          <a:p>
            <a:pPr algn="r"/>
            <a:r>
              <a:rPr lang="en-US" sz="1500" i="1" baseline="30000" dirty="0">
                <a:solidFill>
                  <a:srgbClr val="AAB3F4"/>
                </a:solidFill>
              </a:rPr>
              <a:t>Hungary</a:t>
            </a:r>
          </a:p>
          <a:p>
            <a:pPr algn="r"/>
            <a:r>
              <a:rPr lang="en-US" sz="1500" i="1" baseline="30000" dirty="0">
                <a:solidFill>
                  <a:srgbClr val="AAB3F4"/>
                </a:solidFill>
              </a:rPr>
              <a:t>India</a:t>
            </a:r>
          </a:p>
          <a:p>
            <a:pPr algn="r"/>
            <a:r>
              <a:rPr lang="en-US" sz="1500" i="1" baseline="30000" dirty="0">
                <a:solidFill>
                  <a:srgbClr val="AAB3F4"/>
                </a:solidFill>
              </a:rPr>
              <a:t>Ireland</a:t>
            </a:r>
          </a:p>
          <a:p>
            <a:pPr algn="r"/>
            <a:r>
              <a:rPr lang="en-US" sz="1500" i="1" baseline="30000" dirty="0">
                <a:solidFill>
                  <a:srgbClr val="AAB3F4"/>
                </a:solidFill>
              </a:rPr>
              <a:t>Israel</a:t>
            </a:r>
          </a:p>
          <a:p>
            <a:pPr algn="r"/>
            <a:r>
              <a:rPr lang="en-US" sz="1500" i="1" baseline="30000" dirty="0">
                <a:solidFill>
                  <a:srgbClr val="AAB3F4"/>
                </a:solidFill>
              </a:rPr>
              <a:t>Italy</a:t>
            </a:r>
          </a:p>
          <a:p>
            <a:pPr algn="r"/>
            <a:r>
              <a:rPr lang="en-US" sz="1500" i="1" baseline="30000" dirty="0">
                <a:solidFill>
                  <a:srgbClr val="AAB3F4"/>
                </a:solidFill>
              </a:rPr>
              <a:t>Kenya</a:t>
            </a:r>
          </a:p>
          <a:p>
            <a:pPr algn="r"/>
            <a:r>
              <a:rPr lang="en-US" sz="1500" i="1" baseline="30000" dirty="0">
                <a:solidFill>
                  <a:srgbClr val="AAB3F4"/>
                </a:solidFill>
              </a:rPr>
              <a:t>Netherlands</a:t>
            </a:r>
          </a:p>
          <a:p>
            <a:pPr algn="r"/>
            <a:r>
              <a:rPr lang="en-US" sz="1500" i="1" baseline="30000" dirty="0">
                <a:solidFill>
                  <a:srgbClr val="AAB3F4"/>
                </a:solidFill>
              </a:rPr>
              <a:t>New Zealand</a:t>
            </a:r>
          </a:p>
          <a:p>
            <a:pPr algn="r"/>
            <a:r>
              <a:rPr lang="en-US" sz="1500" i="1" baseline="30000" dirty="0">
                <a:solidFill>
                  <a:srgbClr val="AAB3F4"/>
                </a:solidFill>
              </a:rPr>
              <a:t>Nigeria</a:t>
            </a:r>
          </a:p>
          <a:p>
            <a:pPr algn="r"/>
            <a:r>
              <a:rPr lang="en-US" sz="1500" i="1" baseline="30000" dirty="0">
                <a:solidFill>
                  <a:srgbClr val="AAB3F4"/>
                </a:solidFill>
              </a:rPr>
              <a:t>Pakistan</a:t>
            </a:r>
          </a:p>
          <a:p>
            <a:pPr algn="r"/>
            <a:r>
              <a:rPr lang="en-US" sz="1500" i="1" baseline="30000" dirty="0">
                <a:solidFill>
                  <a:srgbClr val="AAB3F4"/>
                </a:solidFill>
              </a:rPr>
              <a:t>Poland</a:t>
            </a:r>
          </a:p>
          <a:p>
            <a:pPr algn="r"/>
            <a:r>
              <a:rPr lang="en-US" sz="1500" i="1" baseline="30000" dirty="0">
                <a:solidFill>
                  <a:srgbClr val="AAB3F4"/>
                </a:solidFill>
              </a:rPr>
              <a:t>Puerto Rico</a:t>
            </a:r>
          </a:p>
          <a:p>
            <a:pPr algn="r"/>
            <a:r>
              <a:rPr lang="en-US" sz="1500" i="1" baseline="30000" dirty="0">
                <a:solidFill>
                  <a:srgbClr val="AAB3F4"/>
                </a:solidFill>
              </a:rPr>
              <a:t>Russia</a:t>
            </a:r>
          </a:p>
          <a:p>
            <a:pPr algn="r"/>
            <a:r>
              <a:rPr lang="en-US" sz="1500" i="1" baseline="30000" dirty="0">
                <a:solidFill>
                  <a:srgbClr val="AAB3F4"/>
                </a:solidFill>
              </a:rPr>
              <a:t>South Korea</a:t>
            </a:r>
          </a:p>
          <a:p>
            <a:pPr algn="r"/>
            <a:r>
              <a:rPr lang="en-US" sz="1500" i="1" baseline="30000" dirty="0">
                <a:solidFill>
                  <a:srgbClr val="AAB3F4"/>
                </a:solidFill>
              </a:rPr>
              <a:t>Spain</a:t>
            </a:r>
          </a:p>
          <a:p>
            <a:pPr algn="r"/>
            <a:r>
              <a:rPr lang="en-US" sz="1500" i="1" baseline="30000" dirty="0">
                <a:solidFill>
                  <a:srgbClr val="AAB3F4"/>
                </a:solidFill>
              </a:rPr>
              <a:t>Sweden</a:t>
            </a:r>
          </a:p>
          <a:p>
            <a:pPr algn="r"/>
            <a:r>
              <a:rPr lang="en-US" sz="1500" i="1" baseline="30000" dirty="0">
                <a:solidFill>
                  <a:srgbClr val="AAB3F4"/>
                </a:solidFill>
              </a:rPr>
              <a:t>Switzerland</a:t>
            </a:r>
          </a:p>
          <a:p>
            <a:pPr algn="r"/>
            <a:r>
              <a:rPr lang="en-US" sz="1500" i="1" baseline="30000" dirty="0">
                <a:solidFill>
                  <a:srgbClr val="AAB3F4"/>
                </a:solidFill>
              </a:rPr>
              <a:t>Taiwan</a:t>
            </a:r>
          </a:p>
          <a:p>
            <a:pPr algn="r"/>
            <a:r>
              <a:rPr lang="en-US" sz="1500" i="1" baseline="30000" dirty="0">
                <a:solidFill>
                  <a:srgbClr val="AAB3F4"/>
                </a:solidFill>
              </a:rPr>
              <a:t>Turkey</a:t>
            </a:r>
          </a:p>
          <a:p>
            <a:pPr algn="r"/>
            <a:r>
              <a:rPr lang="en-US" sz="1500" i="1" baseline="30000" dirty="0">
                <a:solidFill>
                  <a:srgbClr val="AAB3F4"/>
                </a:solidFill>
              </a:rPr>
              <a:t>United </a:t>
            </a:r>
            <a:r>
              <a:rPr lang="en-US" sz="1500" i="1" baseline="30000" dirty="0" smtClean="0">
                <a:solidFill>
                  <a:srgbClr val="AAB3F4"/>
                </a:solidFill>
              </a:rPr>
              <a:t>Kingdom</a:t>
            </a:r>
            <a:endParaRPr lang="en-US" sz="1500" i="1" baseline="30000" dirty="0">
              <a:solidFill>
                <a:srgbClr val="AAB3F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0" y="5600920"/>
            <a:ext cx="6851765" cy="113157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1515" y="4724400"/>
            <a:ext cx="80530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 smtClean="0"/>
              <a:t>A grass-roots network…</a:t>
            </a:r>
            <a:endParaRPr lang="en-US" sz="3600" b="1" i="1" dirty="0" smtClean="0"/>
          </a:p>
          <a:p>
            <a:endParaRPr lang="en-US" sz="3600" b="1" i="1" dirty="0"/>
          </a:p>
        </p:txBody>
      </p:sp>
      <p:sp>
        <p:nvSpPr>
          <p:cNvPr id="7" name="AutoShape 2" descr="https://wiscmail.wisc.edu/iwc/svc/wmap/attach/Screen%20Shot%202013-03-20%20at%2011.01.52%20AM.png?token=my8lA9XDqr&amp;mbox=INBOX&amp;uid=159830&amp;number=6&amp;type=image&amp;subtype=png&amp;process=html%2Cjs%2Clink%2Ctarget%2Cbinhe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https://wiscmail.wisc.edu/iwc/svc/wmap/attach/Screen%20Shot%202013-03-20%20at%2011.01.52%20AM.png?token=my8lA9XDqr&amp;mbox=INBOX&amp;uid=159830&amp;number=6&amp;type=image&amp;subtype=png&amp;process=html%2Cjs%2Clink%2Ctarget%2Cbinhex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2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5" name="Picture 5" descr="IMG_145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439" y="6488668"/>
            <a:ext cx="7239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Bloom in Beaver </a:t>
            </a:r>
            <a:r>
              <a:rPr lang="en-US" dirty="0">
                <a:solidFill>
                  <a:srgbClr val="FFFF00"/>
                </a:solidFill>
              </a:rPr>
              <a:t>Dam Lake early in the summer.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10400" y="6550223"/>
            <a:ext cx="2137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chemeClr val="bg1"/>
                </a:solidFill>
              </a:rPr>
              <a:t>Slide courtesy Jim </a:t>
            </a:r>
            <a:r>
              <a:rPr lang="en-US" sz="1400" i="1" dirty="0" err="1" smtClean="0">
                <a:solidFill>
                  <a:schemeClr val="bg1"/>
                </a:solidFill>
              </a:rPr>
              <a:t>Vennie</a:t>
            </a:r>
            <a:endParaRPr lang="en-US" sz="1400" i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8053042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/>
              <a:t>PRAGMA Expedition</a:t>
            </a:r>
          </a:p>
          <a:p>
            <a:r>
              <a:rPr lang="en-US" sz="3600" i="1" dirty="0" smtClean="0"/>
              <a:t>Understanding and predicting phytoplankton communities in </a:t>
            </a:r>
            <a:r>
              <a:rPr lang="en-US" sz="3600" i="1" dirty="0" err="1" smtClean="0"/>
              <a:t>eutrohic</a:t>
            </a:r>
            <a:r>
              <a:rPr lang="en-US" sz="3600" i="1" dirty="0" smtClean="0"/>
              <a:t> lakes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94946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2895600" y="3352800"/>
            <a:ext cx="1524000" cy="9525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spAutoFit/>
          </a:bodyPr>
          <a:lstStyle/>
          <a:p>
            <a:pPr algn="l"/>
            <a:r>
              <a:rPr lang="en-US" sz="1400" b="1" u="sng"/>
              <a:t>Traditional data</a:t>
            </a:r>
          </a:p>
          <a:p>
            <a:pPr algn="l"/>
            <a:r>
              <a:rPr lang="en-US" sz="1400"/>
              <a:t>PO4</a:t>
            </a:r>
          </a:p>
          <a:p>
            <a:pPr algn="l"/>
            <a:r>
              <a:rPr lang="en-US" sz="1400"/>
              <a:t>Chla</a:t>
            </a:r>
          </a:p>
          <a:p>
            <a:pPr algn="l"/>
            <a:r>
              <a:rPr lang="en-US" sz="1400"/>
              <a:t>…</a:t>
            </a:r>
          </a:p>
        </p:txBody>
      </p:sp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609600" y="3352800"/>
            <a:ext cx="1828800" cy="9525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spAutoFit/>
          </a:bodyPr>
          <a:lstStyle/>
          <a:p>
            <a:pPr algn="l"/>
            <a:r>
              <a:rPr lang="en-US" sz="1400" b="1" u="sng"/>
              <a:t>Dimensioned data</a:t>
            </a:r>
          </a:p>
          <a:p>
            <a:pPr algn="l"/>
            <a:r>
              <a:rPr lang="en-US" sz="1400"/>
              <a:t>Absorbance</a:t>
            </a:r>
          </a:p>
          <a:p>
            <a:pPr algn="l"/>
            <a:r>
              <a:rPr lang="en-US" sz="1400"/>
              <a:t>EEMS</a:t>
            </a:r>
          </a:p>
          <a:p>
            <a:pPr algn="l"/>
            <a:r>
              <a:rPr lang="en-US" sz="1400"/>
              <a:t>…</a:t>
            </a:r>
          </a:p>
        </p:txBody>
      </p:sp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1828800" y="1143000"/>
            <a:ext cx="1752600" cy="9525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spAutoFit/>
          </a:bodyPr>
          <a:lstStyle/>
          <a:p>
            <a:pPr algn="l"/>
            <a:r>
              <a:rPr lang="en-US" sz="1400" b="1" u="sng"/>
              <a:t>Rates</a:t>
            </a:r>
          </a:p>
          <a:p>
            <a:pPr algn="l"/>
            <a:r>
              <a:rPr lang="en-US" sz="1400"/>
              <a:t>Derived ecosys</a:t>
            </a:r>
          </a:p>
          <a:p>
            <a:pPr algn="l"/>
            <a:r>
              <a:rPr lang="en-US" sz="1400"/>
              <a:t>Model parameters</a:t>
            </a:r>
          </a:p>
          <a:p>
            <a:pPr algn="l"/>
            <a:r>
              <a:rPr lang="en-US" sz="1400"/>
              <a:t>…</a:t>
            </a:r>
          </a:p>
        </p:txBody>
      </p:sp>
      <p:sp>
        <p:nvSpPr>
          <p:cNvPr id="4104" name="Text Box 8"/>
          <p:cNvSpPr txBox="1">
            <a:spLocks noChangeArrowheads="1"/>
          </p:cNvSpPr>
          <p:nvPr/>
        </p:nvSpPr>
        <p:spPr bwMode="auto">
          <a:xfrm>
            <a:off x="4648200" y="3200400"/>
            <a:ext cx="1524000" cy="9525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spAutoFit/>
          </a:bodyPr>
          <a:lstStyle/>
          <a:p>
            <a:pPr algn="l"/>
            <a:r>
              <a:rPr lang="en-US" sz="1400" b="1" u="sng"/>
              <a:t>Sensor data</a:t>
            </a:r>
          </a:p>
          <a:p>
            <a:pPr algn="l"/>
            <a:r>
              <a:rPr lang="en-US" sz="1400"/>
              <a:t>Meteorological</a:t>
            </a:r>
          </a:p>
          <a:p>
            <a:pPr algn="l"/>
            <a:r>
              <a:rPr lang="en-US" sz="1400"/>
              <a:t>Limnological</a:t>
            </a:r>
          </a:p>
          <a:p>
            <a:pPr algn="l"/>
            <a:r>
              <a:rPr lang="en-US" sz="1400"/>
              <a:t>…</a:t>
            </a:r>
          </a:p>
        </p:txBody>
      </p:sp>
      <p:sp>
        <p:nvSpPr>
          <p:cNvPr id="4105" name="Text Box 9"/>
          <p:cNvSpPr txBox="1">
            <a:spLocks noChangeArrowheads="1"/>
          </p:cNvSpPr>
          <p:nvPr/>
        </p:nvSpPr>
        <p:spPr bwMode="auto">
          <a:xfrm>
            <a:off x="1752600" y="2247900"/>
            <a:ext cx="1905000" cy="9525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spAutoFit/>
          </a:bodyPr>
          <a:lstStyle/>
          <a:p>
            <a:pPr algn="l"/>
            <a:r>
              <a:rPr lang="en-US" sz="1400" b="1" u="sng"/>
              <a:t>Organismal data</a:t>
            </a:r>
          </a:p>
          <a:p>
            <a:pPr algn="l"/>
            <a:r>
              <a:rPr lang="en-US" sz="1400"/>
              <a:t>Phytoplankton</a:t>
            </a:r>
          </a:p>
          <a:p>
            <a:pPr algn="l"/>
            <a:r>
              <a:rPr lang="en-US" sz="1400"/>
              <a:t>Zooplankton</a:t>
            </a:r>
          </a:p>
          <a:p>
            <a:pPr algn="l"/>
            <a:r>
              <a:rPr lang="en-US" sz="1400"/>
              <a:t>…</a:t>
            </a:r>
          </a:p>
        </p:txBody>
      </p:sp>
      <p:sp>
        <p:nvSpPr>
          <p:cNvPr id="4107" name="Text Box 11"/>
          <p:cNvSpPr txBox="1">
            <a:spLocks noChangeArrowheads="1"/>
          </p:cNvSpPr>
          <p:nvPr/>
        </p:nvSpPr>
        <p:spPr bwMode="auto">
          <a:xfrm>
            <a:off x="5638800" y="1219200"/>
            <a:ext cx="1524000" cy="116522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spAutoFit/>
          </a:bodyPr>
          <a:lstStyle/>
          <a:p>
            <a:pPr algn="l"/>
            <a:r>
              <a:rPr lang="en-US" sz="1400" b="1" u="sng"/>
              <a:t>Spatial data</a:t>
            </a:r>
          </a:p>
          <a:p>
            <a:pPr algn="l"/>
            <a:r>
              <a:rPr lang="en-US" sz="1400"/>
              <a:t>Satellite</a:t>
            </a:r>
          </a:p>
          <a:p>
            <a:pPr algn="l"/>
            <a:r>
              <a:rPr lang="en-US" sz="1400"/>
              <a:t>Video</a:t>
            </a:r>
          </a:p>
          <a:p>
            <a:pPr algn="l"/>
            <a:r>
              <a:rPr lang="en-US" sz="1400"/>
              <a:t>Cell phone</a:t>
            </a:r>
          </a:p>
          <a:p>
            <a:pPr algn="l"/>
            <a:r>
              <a:rPr lang="en-US" sz="1400"/>
              <a:t>…</a:t>
            </a:r>
          </a:p>
        </p:txBody>
      </p:sp>
      <p:pic>
        <p:nvPicPr>
          <p:cNvPr id="4108" name="Picture 12" descr="MCj0440390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4800" y="4572000"/>
            <a:ext cx="762000" cy="762000"/>
          </a:xfrm>
          <a:prstGeom prst="rect">
            <a:avLst/>
          </a:prstGeom>
          <a:noFill/>
        </p:spPr>
      </p:pic>
      <p:cxnSp>
        <p:nvCxnSpPr>
          <p:cNvPr id="4111" name="AutoShape 15"/>
          <p:cNvCxnSpPr>
            <a:cxnSpLocks noChangeShapeType="1"/>
            <a:stCxn id="4101" idx="2"/>
          </p:cNvCxnSpPr>
          <p:nvPr/>
        </p:nvCxnSpPr>
        <p:spPr bwMode="auto">
          <a:xfrm rot="16200000" flipH="1">
            <a:off x="2495550" y="3333750"/>
            <a:ext cx="647700" cy="2590800"/>
          </a:xfrm>
          <a:prstGeom prst="bentConnector2">
            <a:avLst/>
          </a:prstGeom>
          <a:noFill/>
          <a:ln w="28575">
            <a:solidFill>
              <a:srgbClr val="FFFF00"/>
            </a:solidFill>
            <a:miter lim="800000"/>
            <a:headEnd/>
            <a:tailEnd/>
          </a:ln>
          <a:effectLst/>
        </p:spPr>
      </p:cxnSp>
      <p:cxnSp>
        <p:nvCxnSpPr>
          <p:cNvPr id="4112" name="AutoShape 16"/>
          <p:cNvCxnSpPr>
            <a:cxnSpLocks noChangeShapeType="1"/>
            <a:stCxn id="4100" idx="2"/>
          </p:cNvCxnSpPr>
          <p:nvPr/>
        </p:nvCxnSpPr>
        <p:spPr bwMode="auto">
          <a:xfrm rot="16200000" flipH="1">
            <a:off x="3562350" y="4400550"/>
            <a:ext cx="647700" cy="457200"/>
          </a:xfrm>
          <a:prstGeom prst="bentConnector2">
            <a:avLst/>
          </a:prstGeom>
          <a:noFill/>
          <a:ln w="28575">
            <a:solidFill>
              <a:srgbClr val="FFFF00"/>
            </a:solidFill>
            <a:miter lim="800000"/>
            <a:headEnd/>
            <a:tailEnd/>
          </a:ln>
          <a:effectLst/>
        </p:spPr>
      </p:cxnSp>
      <p:cxnSp>
        <p:nvCxnSpPr>
          <p:cNvPr id="4113" name="AutoShape 17"/>
          <p:cNvCxnSpPr>
            <a:cxnSpLocks noChangeShapeType="1"/>
            <a:stCxn id="4105" idx="2"/>
          </p:cNvCxnSpPr>
          <p:nvPr/>
        </p:nvCxnSpPr>
        <p:spPr bwMode="auto">
          <a:xfrm rot="16200000" flipH="1">
            <a:off x="2533650" y="3371850"/>
            <a:ext cx="1752600" cy="1409700"/>
          </a:xfrm>
          <a:prstGeom prst="bentConnector2">
            <a:avLst/>
          </a:prstGeom>
          <a:noFill/>
          <a:ln w="28575">
            <a:solidFill>
              <a:srgbClr val="FFFF00"/>
            </a:solidFill>
            <a:miter lim="800000"/>
            <a:headEnd/>
            <a:tailEnd/>
          </a:ln>
          <a:effectLst/>
        </p:spPr>
      </p:cxnSp>
      <p:pic>
        <p:nvPicPr>
          <p:cNvPr id="4114" name="Picture 18" descr="MCj0434811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24800" y="0"/>
            <a:ext cx="1219200" cy="1219200"/>
          </a:xfrm>
          <a:prstGeom prst="rect">
            <a:avLst/>
          </a:prstGeom>
          <a:noFill/>
        </p:spPr>
      </p:pic>
      <p:cxnSp>
        <p:nvCxnSpPr>
          <p:cNvPr id="4115" name="AutoShape 19"/>
          <p:cNvCxnSpPr>
            <a:cxnSpLocks noChangeShapeType="1"/>
            <a:stCxn id="4107" idx="3"/>
          </p:cNvCxnSpPr>
          <p:nvPr/>
        </p:nvCxnSpPr>
        <p:spPr bwMode="auto">
          <a:xfrm flipV="1">
            <a:off x="7162800" y="609600"/>
            <a:ext cx="762000" cy="1192213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FFFF00"/>
            </a:solidFill>
            <a:miter lim="800000"/>
            <a:headEnd/>
            <a:tailEnd/>
          </a:ln>
          <a:effectLst/>
        </p:spPr>
      </p:cxnSp>
      <p:pic>
        <p:nvPicPr>
          <p:cNvPr id="4116" name="Picture 20" descr="MCj0433865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86200" y="5410200"/>
            <a:ext cx="533400" cy="533400"/>
          </a:xfrm>
          <a:prstGeom prst="rect">
            <a:avLst/>
          </a:prstGeom>
          <a:noFill/>
        </p:spPr>
      </p:pic>
      <p:cxnSp>
        <p:nvCxnSpPr>
          <p:cNvPr id="4117" name="AutoShape 21"/>
          <p:cNvCxnSpPr>
            <a:cxnSpLocks noChangeShapeType="1"/>
            <a:stCxn id="4107" idx="2"/>
          </p:cNvCxnSpPr>
          <p:nvPr/>
        </p:nvCxnSpPr>
        <p:spPr bwMode="auto">
          <a:xfrm rot="5400000">
            <a:off x="3763962" y="3040063"/>
            <a:ext cx="3292475" cy="1981200"/>
          </a:xfrm>
          <a:prstGeom prst="bentConnector2">
            <a:avLst/>
          </a:prstGeom>
          <a:noFill/>
          <a:ln w="28575">
            <a:solidFill>
              <a:srgbClr val="FFFF00"/>
            </a:solidFill>
            <a:miter lim="800000"/>
            <a:headEnd/>
            <a:tailEnd/>
          </a:ln>
          <a:effectLst/>
        </p:spPr>
      </p:cxnSp>
      <p:pic>
        <p:nvPicPr>
          <p:cNvPr id="4118" name="Picture 22" descr="MMj03544160000[1]"/>
          <p:cNvPicPr>
            <a:picLocks noChangeAspect="1" noChangeArrowheads="1" noCrop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53000" y="5105400"/>
            <a:ext cx="457200" cy="427038"/>
          </a:xfrm>
          <a:prstGeom prst="rect">
            <a:avLst/>
          </a:prstGeom>
          <a:noFill/>
        </p:spPr>
      </p:pic>
      <p:cxnSp>
        <p:nvCxnSpPr>
          <p:cNvPr id="4119" name="AutoShape 23"/>
          <p:cNvCxnSpPr>
            <a:cxnSpLocks noChangeShapeType="1"/>
            <a:endCxn id="4104" idx="2"/>
          </p:cNvCxnSpPr>
          <p:nvPr/>
        </p:nvCxnSpPr>
        <p:spPr bwMode="auto">
          <a:xfrm rot="16200000">
            <a:off x="4819650" y="4514850"/>
            <a:ext cx="952500" cy="228600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FFFF00"/>
            </a:solidFill>
            <a:miter lim="800000"/>
            <a:headEnd/>
            <a:tailEnd/>
          </a:ln>
          <a:effectLst/>
        </p:spPr>
      </p:cxnSp>
      <p:pic>
        <p:nvPicPr>
          <p:cNvPr id="4120" name="Picture 2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553200" y="3429000"/>
            <a:ext cx="2590800" cy="165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103" name="Text Box 7"/>
          <p:cNvSpPr txBox="1">
            <a:spLocks noChangeArrowheads="1"/>
          </p:cNvSpPr>
          <p:nvPr/>
        </p:nvSpPr>
        <p:spPr bwMode="auto">
          <a:xfrm>
            <a:off x="6934200" y="4724400"/>
            <a:ext cx="1905000" cy="1815882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spAutoFit/>
          </a:bodyPr>
          <a:lstStyle/>
          <a:p>
            <a:pPr algn="l"/>
            <a:r>
              <a:rPr lang="en-US" sz="1400" b="1" dirty="0"/>
              <a:t>System attributes</a:t>
            </a:r>
          </a:p>
          <a:p>
            <a:pPr algn="l"/>
            <a:r>
              <a:rPr lang="en-US" sz="1400" b="1" u="sng" dirty="0"/>
              <a:t>(unstructured data)</a:t>
            </a:r>
          </a:p>
          <a:p>
            <a:pPr algn="l"/>
            <a:r>
              <a:rPr lang="en-US" sz="1400" dirty="0" smtClean="0"/>
              <a:t>Algal bloom</a:t>
            </a:r>
          </a:p>
          <a:p>
            <a:pPr algn="l"/>
            <a:r>
              <a:rPr lang="en-US" sz="1400" dirty="0" smtClean="0"/>
              <a:t>Surface scum</a:t>
            </a:r>
          </a:p>
          <a:p>
            <a:pPr algn="l"/>
            <a:r>
              <a:rPr lang="en-US" sz="1400" dirty="0" smtClean="0"/>
              <a:t>Odor</a:t>
            </a:r>
          </a:p>
          <a:p>
            <a:pPr algn="l"/>
            <a:r>
              <a:rPr lang="en-US" sz="1400" dirty="0" smtClean="0"/>
              <a:t>C </a:t>
            </a:r>
            <a:r>
              <a:rPr lang="en-US" sz="1400" dirty="0"/>
              <a:t>source/sink</a:t>
            </a:r>
          </a:p>
          <a:p>
            <a:pPr algn="l"/>
            <a:r>
              <a:rPr lang="en-US" sz="1400" dirty="0"/>
              <a:t>Clear water</a:t>
            </a:r>
          </a:p>
          <a:p>
            <a:pPr algn="l"/>
            <a:r>
              <a:rPr lang="en-US" sz="1400" dirty="0" smtClean="0"/>
              <a:t>…</a:t>
            </a:r>
            <a:endParaRPr lang="en-US" sz="1400" dirty="0"/>
          </a:p>
        </p:txBody>
      </p:sp>
      <p:grpSp>
        <p:nvGrpSpPr>
          <p:cNvPr id="3" name="Group 2"/>
          <p:cNvGrpSpPr/>
          <p:nvPr/>
        </p:nvGrpSpPr>
        <p:grpSpPr>
          <a:xfrm>
            <a:off x="120650" y="42930"/>
            <a:ext cx="6661150" cy="2271008"/>
            <a:chOff x="120650" y="42930"/>
            <a:chExt cx="6661150" cy="2271008"/>
          </a:xfrm>
        </p:grpSpPr>
        <p:sp>
          <p:nvSpPr>
            <p:cNvPr id="21" name="Rectangle 20"/>
            <p:cNvSpPr/>
            <p:nvPr/>
          </p:nvSpPr>
          <p:spPr>
            <a:xfrm>
              <a:off x="120650" y="42930"/>
              <a:ext cx="2857500" cy="2271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50" y="96538"/>
              <a:ext cx="2698750" cy="2181065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rgbClr val="00B0F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TextBox 1"/>
            <p:cNvSpPr txBox="1"/>
            <p:nvPr/>
          </p:nvSpPr>
          <p:spPr>
            <a:xfrm>
              <a:off x="3070719" y="42930"/>
              <a:ext cx="3711081" cy="92333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Model simulations to</a:t>
              </a:r>
            </a:p>
            <a:p>
              <a:pPr marL="285750" indent="-285750">
                <a:buFont typeface="Symbol"/>
                <a:buChar char="Þ"/>
              </a:pPr>
              <a:r>
                <a:rPr lang="en-US" dirty="0" smtClean="0"/>
                <a:t>Understand how the system works</a:t>
              </a:r>
            </a:p>
            <a:p>
              <a:pPr marL="285750" indent="-285750">
                <a:buFont typeface="Symbol"/>
                <a:buChar char="Þ"/>
              </a:pPr>
              <a:r>
                <a:rPr lang="en-US" dirty="0" smtClean="0"/>
                <a:t>Predict </a:t>
              </a:r>
              <a:r>
                <a:rPr lang="en-US" dirty="0" smtClean="0"/>
                <a:t>responses </a:t>
              </a:r>
              <a:r>
                <a:rPr lang="en-US" dirty="0" smtClean="0"/>
                <a:t>to changes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4383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AGMA-large2.jpg                                              00243736&#10;Matthews 1                     ABA78158: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25210"/>
            <a:ext cx="5334000" cy="413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http://www.amazing-animations.com/sports/animations/cycling5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75585">
            <a:off x="3604686" y="2286304"/>
            <a:ext cx="980307" cy="8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1750"/>
            <a:ext cx="1828800" cy="8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rcRect t="5948" b="8416"/>
          <a:stretch>
            <a:fillRect/>
          </a:stretch>
        </p:blipFill>
        <p:spPr>
          <a:xfrm>
            <a:off x="6476999" y="830730"/>
            <a:ext cx="2683597" cy="1723587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3074" name="Picture 2" descr="Virginia Tech web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0" y="3886200"/>
            <a:ext cx="2190750" cy="4953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uc.wisc.edu/brand/templates-and-downloads/downloads/print/UWlogo_ctr_4c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743289"/>
            <a:ext cx="1413753" cy="94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6"/>
          <p:cNvSpPr/>
          <p:nvPr/>
        </p:nvSpPr>
        <p:spPr>
          <a:xfrm>
            <a:off x="7391400" y="2176530"/>
            <a:ext cx="697606" cy="1709670"/>
          </a:xfrm>
          <a:custGeom>
            <a:avLst/>
            <a:gdLst>
              <a:gd name="connsiteX0" fmla="*/ 1081826 w 1081826"/>
              <a:gd name="connsiteY0" fmla="*/ 0 h 2369712"/>
              <a:gd name="connsiteX1" fmla="*/ 489397 w 1081826"/>
              <a:gd name="connsiteY1" fmla="*/ 1545464 h 2369712"/>
              <a:gd name="connsiteX2" fmla="*/ 0 w 1081826"/>
              <a:gd name="connsiteY2" fmla="*/ 2369712 h 236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1826" h="2369712">
                <a:moveTo>
                  <a:pt x="1081826" y="0"/>
                </a:moveTo>
                <a:cubicBezTo>
                  <a:pt x="875763" y="575256"/>
                  <a:pt x="669701" y="1150512"/>
                  <a:pt x="489397" y="1545464"/>
                </a:cubicBezTo>
                <a:cubicBezTo>
                  <a:pt x="309093" y="1940416"/>
                  <a:pt x="154546" y="2155064"/>
                  <a:pt x="0" y="2369712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4700789" y="559244"/>
            <a:ext cx="1931831" cy="290762"/>
          </a:xfrm>
          <a:custGeom>
            <a:avLst/>
            <a:gdLst>
              <a:gd name="connsiteX0" fmla="*/ 1931831 w 1931831"/>
              <a:gd name="connsiteY0" fmla="*/ 110457 h 290762"/>
              <a:gd name="connsiteX1" fmla="*/ 940157 w 1931831"/>
              <a:gd name="connsiteY1" fmla="*/ 7426 h 290762"/>
              <a:gd name="connsiteX2" fmla="*/ 0 w 1931831"/>
              <a:gd name="connsiteY2" fmla="*/ 290762 h 290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1831" h="290762">
                <a:moveTo>
                  <a:pt x="1931831" y="110457"/>
                </a:moveTo>
                <a:cubicBezTo>
                  <a:pt x="1596980" y="43916"/>
                  <a:pt x="1262129" y="-22625"/>
                  <a:pt x="940157" y="7426"/>
                </a:cubicBezTo>
                <a:cubicBezTo>
                  <a:pt x="618185" y="37477"/>
                  <a:pt x="309092" y="164119"/>
                  <a:pt x="0" y="290762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3528811" y="2112135"/>
            <a:ext cx="1287888" cy="1931831"/>
          </a:xfrm>
          <a:custGeom>
            <a:avLst/>
            <a:gdLst>
              <a:gd name="connsiteX0" fmla="*/ 0 w 1287888"/>
              <a:gd name="connsiteY0" fmla="*/ 0 h 1931831"/>
              <a:gd name="connsiteX1" fmla="*/ 218941 w 1287888"/>
              <a:gd name="connsiteY1" fmla="*/ 1120462 h 1931831"/>
              <a:gd name="connsiteX2" fmla="*/ 1287888 w 1287888"/>
              <a:gd name="connsiteY2" fmla="*/ 1931831 h 1931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7888" h="1931831">
                <a:moveTo>
                  <a:pt x="0" y="0"/>
                </a:moveTo>
                <a:cubicBezTo>
                  <a:pt x="2146" y="399245"/>
                  <a:pt x="4293" y="798490"/>
                  <a:pt x="218941" y="1120462"/>
                </a:cubicBezTo>
                <a:cubicBezTo>
                  <a:pt x="433589" y="1442434"/>
                  <a:pt x="860738" y="1687132"/>
                  <a:pt x="1287888" y="1931831"/>
                </a:cubicBezTo>
              </a:path>
            </a:pathLst>
          </a:custGeom>
          <a:noFill/>
          <a:ln w="762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1" name="Picture 9" descr="http://www.amazing-animations.com/sports/animations/running3.gif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89206">
            <a:off x="4359623" y="3090926"/>
            <a:ext cx="593909" cy="75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200" y="487740"/>
            <a:ext cx="37297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Numerical simulations</a:t>
            </a:r>
          </a:p>
          <a:p>
            <a:r>
              <a:rPr lang="en-US" sz="2400" i="1" dirty="0" smtClean="0"/>
              <a:t>Condor</a:t>
            </a:r>
          </a:p>
          <a:p>
            <a:r>
              <a:rPr lang="en-US" sz="2400" i="1" dirty="0" smtClean="0"/>
              <a:t>Interpretation</a:t>
            </a:r>
          </a:p>
          <a:p>
            <a:r>
              <a:rPr lang="en-US" sz="2400" i="1" dirty="0" smtClean="0"/>
              <a:t>Answering science questions</a:t>
            </a:r>
            <a:endParaRPr lang="en-US" sz="2400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4918309" y="4787801"/>
            <a:ext cx="41454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 smtClean="0"/>
              <a:t>Scaling computation</a:t>
            </a:r>
          </a:p>
          <a:p>
            <a:pPr algn="r"/>
            <a:r>
              <a:rPr lang="en-US" sz="2400" i="1" dirty="0" smtClean="0"/>
              <a:t>Visualization</a:t>
            </a:r>
          </a:p>
          <a:p>
            <a:pPr algn="r"/>
            <a:r>
              <a:rPr lang="en-US" sz="2400" i="1" dirty="0" smtClean="0"/>
              <a:t>Tracking numerical experiments</a:t>
            </a:r>
          </a:p>
          <a:p>
            <a:pPr algn="r"/>
            <a:r>
              <a:rPr lang="en-US" sz="2400" i="1" dirty="0" smtClean="0"/>
              <a:t>Spanning networks</a:t>
            </a:r>
          </a:p>
        </p:txBody>
      </p:sp>
    </p:spTree>
    <p:extLst>
      <p:ext uri="{BB962C8B-B14F-4D97-AF65-F5344CB8AC3E}">
        <p14:creationId xmlns:p14="http://schemas.microsoft.com/office/powerpoint/2010/main" val="48201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253</Words>
  <Application>Microsoft Office PowerPoint</Application>
  <PresentationFormat>On-screen Show (4:3)</PresentationFormat>
  <Paragraphs>96</Paragraphs>
  <Slides>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CFL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Hanson</dc:creator>
  <cp:lastModifiedBy>Paul Hanson</cp:lastModifiedBy>
  <cp:revision>14</cp:revision>
  <dcterms:created xsi:type="dcterms:W3CDTF">2013-03-21T01:52:44Z</dcterms:created>
  <dcterms:modified xsi:type="dcterms:W3CDTF">2013-03-21T07:30:43Z</dcterms:modified>
</cp:coreProperties>
</file>